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4" r:id="rId1"/>
  </p:sldMasterIdLst>
  <p:sldIdLst>
    <p:sldId id="258" r:id="rId2"/>
    <p:sldId id="263" r:id="rId3"/>
    <p:sldId id="259" r:id="rId4"/>
    <p:sldId id="261" r:id="rId5"/>
    <p:sldId id="260" r:id="rId6"/>
    <p:sldId id="262" r:id="rId7"/>
  </p:sldIdLst>
  <p:sldSz cx="17610138" cy="990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E7FF"/>
    <a:srgbClr val="FF99FF"/>
    <a:srgbClr val="E1FFE1"/>
    <a:srgbClr val="FFF7F7"/>
    <a:srgbClr val="FFEBEB"/>
    <a:srgbClr val="FFD9D9"/>
    <a:srgbClr val="F7ECFE"/>
    <a:srgbClr val="FFDDFF"/>
    <a:srgbClr val="FEF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1" autoAdjust="0"/>
    <p:restoredTop sz="94660"/>
  </p:normalViewPr>
  <p:slideViewPr>
    <p:cSldViewPr snapToGrid="0">
      <p:cViewPr varScale="1">
        <p:scale>
          <a:sx n="73" d="100"/>
          <a:sy n="73" d="100"/>
        </p:scale>
        <p:origin x="13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01267" y="1621191"/>
            <a:ext cx="13207604" cy="3448756"/>
          </a:xfrm>
        </p:spPr>
        <p:txBody>
          <a:bodyPr anchor="b"/>
          <a:lstStyle>
            <a:lvl1pPr algn="ctr">
              <a:defRPr sz="8666"/>
            </a:lvl1pPr>
          </a:lstStyle>
          <a:p>
            <a:r>
              <a:rPr lang="ja-JP" altLang="en-US"/>
              <a:t>マスター タイトルの書式設定</a:t>
            </a:r>
            <a:endParaRPr lang="en-US" dirty="0"/>
          </a:p>
        </p:txBody>
      </p:sp>
      <p:sp>
        <p:nvSpPr>
          <p:cNvPr id="3" name="Subtitle 2"/>
          <p:cNvSpPr>
            <a:spLocks noGrp="1"/>
          </p:cNvSpPr>
          <p:nvPr>
            <p:ph type="subTitle" idx="1"/>
          </p:nvPr>
        </p:nvSpPr>
        <p:spPr>
          <a:xfrm>
            <a:off x="2201267" y="5202944"/>
            <a:ext cx="13207604"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135043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357889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255" y="527403"/>
            <a:ext cx="379718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10697" y="527403"/>
            <a:ext cx="11171431"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207729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326674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01525" y="2469622"/>
            <a:ext cx="15188744" cy="4120620"/>
          </a:xfrm>
        </p:spPr>
        <p:txBody>
          <a:bodyPr anchor="b"/>
          <a:lstStyle>
            <a:lvl1pPr>
              <a:defRPr sz="866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01525" y="6629225"/>
            <a:ext cx="15188744"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197957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10697" y="2637014"/>
            <a:ext cx="7484309"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8915132" y="2637014"/>
            <a:ext cx="7484309"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366956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12991" y="527404"/>
            <a:ext cx="15188744"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12991" y="2428347"/>
            <a:ext cx="744991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4" name="Content Placeholder 3"/>
          <p:cNvSpPr>
            <a:spLocks noGrp="1"/>
          </p:cNvSpPr>
          <p:nvPr>
            <p:ph sz="half" idx="2"/>
          </p:nvPr>
        </p:nvSpPr>
        <p:spPr>
          <a:xfrm>
            <a:off x="1212991" y="3618442"/>
            <a:ext cx="744991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8915133" y="2428347"/>
            <a:ext cx="7486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6" name="Content Placeholder 5"/>
          <p:cNvSpPr>
            <a:spLocks noGrp="1"/>
          </p:cNvSpPr>
          <p:nvPr>
            <p:ph sz="quarter" idx="4"/>
          </p:nvPr>
        </p:nvSpPr>
        <p:spPr>
          <a:xfrm>
            <a:off x="8915133" y="3618442"/>
            <a:ext cx="7486602"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3516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274181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414849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ja-JP" altLang="en-US"/>
              <a:t>マスター タイトルの書式設定</a:t>
            </a:r>
            <a:endParaRPr lang="en-US" dirty="0"/>
          </a:p>
        </p:txBody>
      </p:sp>
      <p:sp>
        <p:nvSpPr>
          <p:cNvPr id="3" name="Content Placeholder 2"/>
          <p:cNvSpPr>
            <a:spLocks noGrp="1"/>
          </p:cNvSpPr>
          <p:nvPr>
            <p:ph idx="1"/>
          </p:nvPr>
        </p:nvSpPr>
        <p:spPr>
          <a:xfrm>
            <a:off x="7486603" y="1426281"/>
            <a:ext cx="8915132"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5166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86603" y="1426281"/>
            <a:ext cx="8915132"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4913B9-E8DA-472B-A2C4-A95F3D25076A}" type="datetimeFigureOut">
              <a:rPr kumimoji="1" lang="ja-JP" altLang="en-US" smtClean="0"/>
              <a:t>2026/5/25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320387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EF4913B9-E8DA-472B-A2C4-A95F3D25076A}" type="datetimeFigureOut">
              <a:rPr kumimoji="1" lang="ja-JP" altLang="en-US" smtClean="0"/>
              <a:t>2026/5/25</a:t>
            </a:fld>
            <a:endParaRPr kumimoji="1" lang="ja-JP" alt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2437160" y="9181395"/>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748412EB-F90F-455E-A98C-FB0B46312870}" type="slidenum">
              <a:rPr kumimoji="1" lang="ja-JP" altLang="en-US" smtClean="0"/>
              <a:t>‹#›</a:t>
            </a:fld>
            <a:endParaRPr kumimoji="1" lang="ja-JP" altLang="en-US"/>
          </a:p>
        </p:txBody>
      </p:sp>
    </p:spTree>
    <p:extLst>
      <p:ext uri="{BB962C8B-B14F-4D97-AF65-F5344CB8AC3E}">
        <p14:creationId xmlns:p14="http://schemas.microsoft.com/office/powerpoint/2010/main" val="2392813601"/>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en-US"/>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983CA45C-6022-9CB6-5821-29C1F8743703}"/>
              </a:ext>
            </a:extLst>
          </p:cNvPr>
          <p:cNvSpPr/>
          <p:nvPr/>
        </p:nvSpPr>
        <p:spPr>
          <a:xfrm>
            <a:off x="378823" y="222069"/>
            <a:ext cx="16851086" cy="9339942"/>
          </a:xfrm>
          <a:prstGeom prst="roundRect">
            <a:avLst/>
          </a:prstGeom>
          <a:solidFill>
            <a:schemeClr val="accent4">
              <a:lumMod val="20000"/>
              <a:lumOff val="80000"/>
            </a:schemeClr>
          </a:solidFill>
          <a:ln w="7620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648B1970-B13D-CFC8-2828-1F337EBC3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20095" y="2696409"/>
            <a:ext cx="6481039" cy="5008322"/>
          </a:xfrm>
          <a:prstGeom prst="rect">
            <a:avLst/>
          </a:prstGeom>
        </p:spPr>
      </p:pic>
      <p:pic>
        <p:nvPicPr>
          <p:cNvPr id="11" name="図 10">
            <a:extLst>
              <a:ext uri="{FF2B5EF4-FFF2-40B4-BE49-F238E27FC236}">
                <a16:creationId xmlns:a16="http://schemas.microsoft.com/office/drawing/2014/main" id="{AE546B52-3484-D1A4-F08D-F48749BFB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22773" y="2696410"/>
            <a:ext cx="6481039" cy="5008322"/>
          </a:xfrm>
          <a:prstGeom prst="rect">
            <a:avLst/>
          </a:prstGeom>
        </p:spPr>
      </p:pic>
      <p:sp>
        <p:nvSpPr>
          <p:cNvPr id="14" name="テキスト ボックス 13">
            <a:extLst>
              <a:ext uri="{FF2B5EF4-FFF2-40B4-BE49-F238E27FC236}">
                <a16:creationId xmlns:a16="http://schemas.microsoft.com/office/drawing/2014/main" id="{0C673C37-88ED-5FD3-8213-7FE521EC33A1}"/>
              </a:ext>
            </a:extLst>
          </p:cNvPr>
          <p:cNvSpPr txBox="1"/>
          <p:nvPr/>
        </p:nvSpPr>
        <p:spPr>
          <a:xfrm>
            <a:off x="3025335" y="8543373"/>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2025</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10</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21</a:t>
            </a:r>
            <a:r>
              <a:rPr lang="ja-JP" altLang="en-US" sz="1600" dirty="0">
                <a:latin typeface="BIZ UDPゴシック" panose="020B0400000000000000" pitchFamily="50" charset="-128"/>
                <a:ea typeface="BIZ UDPゴシック" panose="020B0400000000000000" pitchFamily="50" charset="-128"/>
              </a:rPr>
              <a:t>日</a:t>
            </a:r>
          </a:p>
        </p:txBody>
      </p:sp>
      <p:sp>
        <p:nvSpPr>
          <p:cNvPr id="15" name="テキスト ボックス 14">
            <a:extLst>
              <a:ext uri="{FF2B5EF4-FFF2-40B4-BE49-F238E27FC236}">
                <a16:creationId xmlns:a16="http://schemas.microsoft.com/office/drawing/2014/main" id="{EBAF7FA3-B2BC-BE14-B9FB-202FBCBF30E9}"/>
              </a:ext>
            </a:extLst>
          </p:cNvPr>
          <p:cNvSpPr txBox="1"/>
          <p:nvPr/>
        </p:nvSpPr>
        <p:spPr>
          <a:xfrm>
            <a:off x="10257345" y="8543373"/>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2025</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12</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9</a:t>
            </a:r>
            <a:r>
              <a:rPr lang="ja-JP" altLang="en-US" sz="1600" dirty="0">
                <a:latin typeface="BIZ UDPゴシック" panose="020B0400000000000000" pitchFamily="50" charset="-128"/>
                <a:ea typeface="BIZ UDPゴシック" panose="020B0400000000000000" pitchFamily="50" charset="-128"/>
              </a:rPr>
              <a:t>日</a:t>
            </a:r>
          </a:p>
        </p:txBody>
      </p:sp>
      <p:sp>
        <p:nvSpPr>
          <p:cNvPr id="2" name="テキスト ボックス 1">
            <a:extLst>
              <a:ext uri="{FF2B5EF4-FFF2-40B4-BE49-F238E27FC236}">
                <a16:creationId xmlns:a16="http://schemas.microsoft.com/office/drawing/2014/main" id="{2CEDDBDE-F3CE-1C7C-F40A-A06920315357}"/>
              </a:ext>
            </a:extLst>
          </p:cNvPr>
          <p:cNvSpPr txBox="1"/>
          <p:nvPr/>
        </p:nvSpPr>
        <p:spPr>
          <a:xfrm>
            <a:off x="3025335" y="8989239"/>
            <a:ext cx="2839235"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トレクォーレ横浜若葉台より</a:t>
            </a:r>
          </a:p>
        </p:txBody>
      </p:sp>
      <p:sp>
        <p:nvSpPr>
          <p:cNvPr id="3" name="テキスト ボックス 2">
            <a:extLst>
              <a:ext uri="{FF2B5EF4-FFF2-40B4-BE49-F238E27FC236}">
                <a16:creationId xmlns:a16="http://schemas.microsoft.com/office/drawing/2014/main" id="{051600F4-4B12-D85A-1B7E-C96BD648450E}"/>
              </a:ext>
            </a:extLst>
          </p:cNvPr>
          <p:cNvSpPr txBox="1"/>
          <p:nvPr/>
        </p:nvSpPr>
        <p:spPr>
          <a:xfrm>
            <a:off x="10250609" y="8989239"/>
            <a:ext cx="2839235"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ヴィンテージ・ヴィラ横浜より</a:t>
            </a:r>
          </a:p>
        </p:txBody>
      </p:sp>
      <p:sp>
        <p:nvSpPr>
          <p:cNvPr id="17" name="正方形/長方形 16">
            <a:extLst>
              <a:ext uri="{FF2B5EF4-FFF2-40B4-BE49-F238E27FC236}">
                <a16:creationId xmlns:a16="http://schemas.microsoft.com/office/drawing/2014/main" id="{BE7F92FD-2651-15F6-D5B0-392DF6DE5E69}"/>
              </a:ext>
            </a:extLst>
          </p:cNvPr>
          <p:cNvSpPr/>
          <p:nvPr/>
        </p:nvSpPr>
        <p:spPr>
          <a:xfrm>
            <a:off x="5823082" y="737117"/>
            <a:ext cx="5711820" cy="707886"/>
          </a:xfrm>
          <a:prstGeom prst="rect">
            <a:avLst/>
          </a:prstGeom>
          <a:noFill/>
        </p:spPr>
        <p:txBody>
          <a:bodyPr wrap="none" lIns="91440" tIns="45720" rIns="91440" bIns="45720">
            <a:spAutoFit/>
          </a:bodyPr>
          <a:lstStyle/>
          <a:p>
            <a:pPr algn="ctr"/>
            <a:r>
              <a:rPr lang="ja-JP" altLang="en-US" sz="4000" b="1" cap="none" spc="0"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フードバンクふじさわ 様</a:t>
            </a:r>
            <a:endParaRPr lang="ja-JP" altLang="en-US" sz="4000" b="1" cap="none" spc="0" dirty="0">
              <a:ln w="0"/>
              <a:solidFill>
                <a:schemeClr val="accent1"/>
              </a:solidFill>
              <a:effectLst>
                <a:outerShdw blurRad="38100" dist="25400" dir="5400000" algn="ctr" rotWithShape="0">
                  <a:srgbClr val="6E747A">
                    <a:alpha val="43000"/>
                  </a:srgbClr>
                </a:outerShdw>
              </a:effectLst>
            </a:endParaRPr>
          </a:p>
        </p:txBody>
      </p:sp>
      <p:pic>
        <p:nvPicPr>
          <p:cNvPr id="21" name="図 20">
            <a:extLst>
              <a:ext uri="{FF2B5EF4-FFF2-40B4-BE49-F238E27FC236}">
                <a16:creationId xmlns:a16="http://schemas.microsoft.com/office/drawing/2014/main" id="{E109A197-67A7-C3A9-2978-D85D850C4225}"/>
              </a:ext>
            </a:extLst>
          </p:cNvPr>
          <p:cNvPicPr>
            <a:picLocks noChangeAspect="1"/>
          </p:cNvPicPr>
          <p:nvPr/>
        </p:nvPicPr>
        <p:blipFill>
          <a:blip r:embed="rId4"/>
          <a:stretch>
            <a:fillRect/>
          </a:stretch>
        </p:blipFill>
        <p:spPr>
          <a:xfrm>
            <a:off x="11787058" y="648853"/>
            <a:ext cx="4164877" cy="816057"/>
          </a:xfrm>
          <a:prstGeom prst="rect">
            <a:avLst/>
          </a:prstGeom>
        </p:spPr>
      </p:pic>
      <p:pic>
        <p:nvPicPr>
          <p:cNvPr id="22" name="図 21">
            <a:extLst>
              <a:ext uri="{FF2B5EF4-FFF2-40B4-BE49-F238E27FC236}">
                <a16:creationId xmlns:a16="http://schemas.microsoft.com/office/drawing/2014/main" id="{AA6928E6-8383-B150-D0DD-5195CD2F503D}"/>
              </a:ext>
            </a:extLst>
          </p:cNvPr>
          <p:cNvPicPr>
            <a:picLocks noChangeAspect="1"/>
          </p:cNvPicPr>
          <p:nvPr/>
        </p:nvPicPr>
        <p:blipFill>
          <a:blip r:embed="rId4"/>
          <a:stretch>
            <a:fillRect/>
          </a:stretch>
        </p:blipFill>
        <p:spPr>
          <a:xfrm>
            <a:off x="1240969" y="654568"/>
            <a:ext cx="4386168" cy="859416"/>
          </a:xfrm>
          <a:prstGeom prst="rect">
            <a:avLst/>
          </a:prstGeom>
        </p:spPr>
      </p:pic>
    </p:spTree>
    <p:extLst>
      <p:ext uri="{BB962C8B-B14F-4D97-AF65-F5344CB8AC3E}">
        <p14:creationId xmlns:p14="http://schemas.microsoft.com/office/powerpoint/2010/main" val="2800403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2B3C1257-F9FE-CFD2-70F0-A20BBD86E2A5}"/>
              </a:ext>
            </a:extLst>
          </p:cNvPr>
          <p:cNvSpPr/>
          <p:nvPr/>
        </p:nvSpPr>
        <p:spPr>
          <a:xfrm>
            <a:off x="0" y="0"/>
            <a:ext cx="17701578" cy="9906000"/>
          </a:xfrm>
          <a:prstGeom prst="roundRect">
            <a:avLst/>
          </a:prstGeom>
          <a:solidFill>
            <a:schemeClr val="accent4">
              <a:lumMod val="20000"/>
              <a:lumOff val="80000"/>
            </a:schemeClr>
          </a:solidFill>
          <a:ln w="7620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DFD2BAD8-0213-2DB2-7DC6-9194E25F3CEB}"/>
              </a:ext>
            </a:extLst>
          </p:cNvPr>
          <p:cNvPicPr>
            <a:picLocks noChangeAspect="1"/>
          </p:cNvPicPr>
          <p:nvPr/>
        </p:nvPicPr>
        <p:blipFill>
          <a:blip r:embed="rId2"/>
          <a:stretch>
            <a:fillRect/>
          </a:stretch>
        </p:blipFill>
        <p:spPr>
          <a:xfrm>
            <a:off x="1240969" y="490085"/>
            <a:ext cx="4386168" cy="1023899"/>
          </a:xfrm>
          <a:prstGeom prst="rect">
            <a:avLst/>
          </a:prstGeom>
        </p:spPr>
      </p:pic>
      <p:sp>
        <p:nvSpPr>
          <p:cNvPr id="4" name="正方形/長方形 3">
            <a:extLst>
              <a:ext uri="{FF2B5EF4-FFF2-40B4-BE49-F238E27FC236}">
                <a16:creationId xmlns:a16="http://schemas.microsoft.com/office/drawing/2014/main" id="{09726C7B-4EF5-932F-4463-DA0B017F6998}"/>
              </a:ext>
            </a:extLst>
          </p:cNvPr>
          <p:cNvSpPr/>
          <p:nvPr/>
        </p:nvSpPr>
        <p:spPr>
          <a:xfrm>
            <a:off x="5283158" y="737117"/>
            <a:ext cx="6885736" cy="646331"/>
          </a:xfrm>
          <a:prstGeom prst="rect">
            <a:avLst/>
          </a:prstGeom>
          <a:noFill/>
        </p:spPr>
        <p:txBody>
          <a:bodyPr wrap="square" lIns="91440" tIns="45720" rIns="91440" bIns="45720">
            <a:spAutoFit/>
          </a:bodyPr>
          <a:lstStyle/>
          <a:p>
            <a:pPr algn="ctr"/>
            <a:r>
              <a:rPr lang="ja-JP" altLang="en-US" sz="3600" b="1" cap="none" spc="0"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　フードバンク</a:t>
            </a:r>
            <a:r>
              <a:rPr lang="ja-JP" altLang="en-US" sz="3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神奈川・プラス</a:t>
            </a:r>
            <a:r>
              <a:rPr lang="ja-JP" altLang="en-US" sz="3600" b="1" cap="none" spc="0"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 様</a:t>
            </a:r>
            <a:endParaRPr lang="ja-JP" altLang="en-US" sz="3600" b="1" cap="none" spc="0" dirty="0">
              <a:ln w="0"/>
              <a:solidFill>
                <a:schemeClr val="accent1"/>
              </a:solidFill>
              <a:effectLst>
                <a:outerShdw blurRad="38100" dist="25400" dir="5400000" algn="ctr" rotWithShape="0">
                  <a:srgbClr val="6E747A">
                    <a:alpha val="43000"/>
                  </a:srgbClr>
                </a:outerShdw>
              </a:effectLst>
            </a:endParaRPr>
          </a:p>
        </p:txBody>
      </p:sp>
      <p:pic>
        <p:nvPicPr>
          <p:cNvPr id="5" name="図 4">
            <a:extLst>
              <a:ext uri="{FF2B5EF4-FFF2-40B4-BE49-F238E27FC236}">
                <a16:creationId xmlns:a16="http://schemas.microsoft.com/office/drawing/2014/main" id="{02A39D1C-120D-754E-D52E-DF0EFBE6BE5F}"/>
              </a:ext>
            </a:extLst>
          </p:cNvPr>
          <p:cNvPicPr>
            <a:picLocks noChangeAspect="1"/>
          </p:cNvPicPr>
          <p:nvPr/>
        </p:nvPicPr>
        <p:blipFill>
          <a:blip r:embed="rId2"/>
          <a:stretch>
            <a:fillRect/>
          </a:stretch>
        </p:blipFill>
        <p:spPr>
          <a:xfrm>
            <a:off x="12326981" y="490085"/>
            <a:ext cx="4386168" cy="1023899"/>
          </a:xfrm>
          <a:prstGeom prst="rect">
            <a:avLst/>
          </a:prstGeom>
        </p:spPr>
      </p:pic>
      <p:pic>
        <p:nvPicPr>
          <p:cNvPr id="7" name="図 6">
            <a:extLst>
              <a:ext uri="{FF2B5EF4-FFF2-40B4-BE49-F238E27FC236}">
                <a16:creationId xmlns:a16="http://schemas.microsoft.com/office/drawing/2014/main" id="{AC6E0BE3-B1BE-4C59-721F-B893F890B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4870" y="2314589"/>
            <a:ext cx="6821300" cy="5220092"/>
          </a:xfrm>
          <a:prstGeom prst="rect">
            <a:avLst/>
          </a:prstGeom>
        </p:spPr>
      </p:pic>
      <p:pic>
        <p:nvPicPr>
          <p:cNvPr id="9" name="図 8">
            <a:extLst>
              <a:ext uri="{FF2B5EF4-FFF2-40B4-BE49-F238E27FC236}">
                <a16:creationId xmlns:a16="http://schemas.microsoft.com/office/drawing/2014/main" id="{336A8F8E-A54C-2522-FE3E-BF9D991BC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28206" y="2314589"/>
            <a:ext cx="6821300" cy="5220091"/>
          </a:xfrm>
          <a:prstGeom prst="rect">
            <a:avLst/>
          </a:prstGeom>
        </p:spPr>
      </p:pic>
      <p:sp>
        <p:nvSpPr>
          <p:cNvPr id="10" name="テキスト ボックス 9">
            <a:extLst>
              <a:ext uri="{FF2B5EF4-FFF2-40B4-BE49-F238E27FC236}">
                <a16:creationId xmlns:a16="http://schemas.microsoft.com/office/drawing/2014/main" id="{3E7934AD-A54B-4547-7CFB-95BD6A4049F0}"/>
              </a:ext>
            </a:extLst>
          </p:cNvPr>
          <p:cNvSpPr txBox="1"/>
          <p:nvPr/>
        </p:nvSpPr>
        <p:spPr>
          <a:xfrm>
            <a:off x="12674119" y="1885523"/>
            <a:ext cx="3813814" cy="6247864"/>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🌺フードバンク神奈川プラス様に保存食を御寄与させて頂きました。</a:t>
            </a:r>
            <a:endParaRPr kumimoji="1" lang="en-US" altLang="ja-JP" sz="2000" b="1" dirty="0">
              <a:latin typeface="メイリオ" panose="020B0604030504040204" pitchFamily="50" charset="-128"/>
              <a:ea typeface="メイリオ" panose="020B0604030504040204" pitchFamily="50" charset="-128"/>
            </a:endParaRPr>
          </a:p>
          <a:p>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今回はヴィンテージ・ヴィラ</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向ヶ丘遊園とトレクォーレ横浜若葉台からの御寄与です。</a:t>
            </a:r>
            <a:endParaRPr kumimoji="1" lang="en-US" altLang="ja-JP" sz="2000" b="1" dirty="0">
              <a:latin typeface="メイリオ" panose="020B0604030504040204" pitchFamily="50" charset="-128"/>
              <a:ea typeface="メイリオ" panose="020B0604030504040204" pitchFamily="50" charset="-128"/>
            </a:endParaRPr>
          </a:p>
          <a:p>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シニアライフ振興財団にて利用が無かった、夏場に気持ちいい素材の浴衣もお渡しする事ができました。</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多くの方々に利用して頂けると大変うれしく思います。</a:t>
            </a:r>
            <a:endParaRPr kumimoji="1" lang="en-US" altLang="ja-JP" sz="2000" b="1" dirty="0">
              <a:latin typeface="メイリオ" panose="020B0604030504040204" pitchFamily="50" charset="-128"/>
              <a:ea typeface="メイリオ" panose="020B0604030504040204" pitchFamily="50" charset="-128"/>
            </a:endParaRPr>
          </a:p>
          <a:p>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今後もフードロスを始め利用価値のあるものの再利用を図れるよう意識を持って行動しようと考えます🌺</a:t>
            </a:r>
            <a:endParaRPr kumimoji="1" lang="en-US" altLang="ja-JP" sz="2000" b="1" dirty="0">
              <a:latin typeface="メイリオ" panose="020B0604030504040204" pitchFamily="50" charset="-128"/>
              <a:ea typeface="メイリオ" panose="020B0604030504040204" pitchFamily="50" charset="-128"/>
            </a:endParaRPr>
          </a:p>
          <a:p>
            <a:endParaRPr kumimoji="1" lang="en-US" altLang="ja-JP" sz="2000" b="1"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92613F76-C99C-1584-6275-9126922E9004}"/>
              </a:ext>
            </a:extLst>
          </p:cNvPr>
          <p:cNvSpPr/>
          <p:nvPr/>
        </p:nvSpPr>
        <p:spPr>
          <a:xfrm>
            <a:off x="1240969" y="8543546"/>
            <a:ext cx="5734597" cy="338554"/>
          </a:xfrm>
          <a:prstGeom prst="rect">
            <a:avLst/>
          </a:prstGeom>
          <a:noFill/>
        </p:spPr>
        <p:txBody>
          <a:bodyPr wrap="square" lIns="91440" tIns="45720" rIns="91440" bIns="45720">
            <a:spAutoFit/>
          </a:bodyPr>
          <a:lstStyle/>
          <a:p>
            <a:pPr algn="ctr"/>
            <a:r>
              <a:rPr lang="ja-JP" altLang="en-US"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２０２６年５月</a:t>
            </a:r>
            <a:r>
              <a:rPr lang="en-US" altLang="ja-JP"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12</a:t>
            </a:r>
            <a:r>
              <a:rPr lang="ja-JP" altLang="en-US"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日　　ヴィンテージ・ヴィラ向ヶ丘遊園</a:t>
            </a:r>
            <a:endParaRPr lang="ja-JP" altLang="en-US" sz="1600" b="1" cap="none" spc="0" dirty="0">
              <a:ln w="0"/>
              <a:solidFill>
                <a:schemeClr val="accent1"/>
              </a:solidFill>
              <a:effectLst>
                <a:outerShdw blurRad="38100" dist="25400" dir="5400000" algn="ctr" rotWithShape="0">
                  <a:srgbClr val="6E747A">
                    <a:alpha val="43000"/>
                  </a:srgbClr>
                </a:outerShdw>
              </a:effectLst>
            </a:endParaRPr>
          </a:p>
        </p:txBody>
      </p:sp>
      <p:sp>
        <p:nvSpPr>
          <p:cNvPr id="12" name="正方形/長方形 11">
            <a:extLst>
              <a:ext uri="{FF2B5EF4-FFF2-40B4-BE49-F238E27FC236}">
                <a16:creationId xmlns:a16="http://schemas.microsoft.com/office/drawing/2014/main" id="{C565BC5E-40C2-7CE3-5C41-EC946B44F10C}"/>
              </a:ext>
            </a:extLst>
          </p:cNvPr>
          <p:cNvSpPr/>
          <p:nvPr/>
        </p:nvSpPr>
        <p:spPr>
          <a:xfrm>
            <a:off x="6939522" y="8543546"/>
            <a:ext cx="5734597" cy="584775"/>
          </a:xfrm>
          <a:prstGeom prst="rect">
            <a:avLst/>
          </a:prstGeom>
          <a:noFill/>
        </p:spPr>
        <p:txBody>
          <a:bodyPr wrap="square" lIns="91440" tIns="45720" rIns="91440" bIns="45720">
            <a:spAutoFit/>
          </a:bodyPr>
          <a:lstStyle/>
          <a:p>
            <a:pPr algn="ctr"/>
            <a:r>
              <a:rPr lang="ja-JP" altLang="en-US"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２０２６年５月</a:t>
            </a:r>
            <a:r>
              <a:rPr lang="en-US" altLang="ja-JP"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21</a:t>
            </a:r>
            <a:r>
              <a:rPr lang="ja-JP" altLang="en-US"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日　　トレクォーレ横浜若葉台</a:t>
            </a:r>
            <a:endParaRPr lang="en-US" altLang="ja-JP" sz="1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a:p>
            <a:pPr algn="ctr"/>
            <a:endParaRPr lang="ja-JP" altLang="en-US" sz="16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0456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23FCC-2001-2D8C-1A16-8CA44D976A9A}"/>
            </a:ext>
          </a:extLst>
        </p:cNvPr>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2E3933A1-BA9F-A367-6C64-7B4BC6D64F7F}"/>
              </a:ext>
            </a:extLst>
          </p:cNvPr>
          <p:cNvSpPr/>
          <p:nvPr/>
        </p:nvSpPr>
        <p:spPr>
          <a:xfrm>
            <a:off x="248193" y="352697"/>
            <a:ext cx="7968344" cy="9117874"/>
          </a:xfrm>
          <a:prstGeom prst="roundRect">
            <a:avLst/>
          </a:prstGeom>
          <a:solidFill>
            <a:schemeClr val="accent4">
              <a:lumMod val="20000"/>
              <a:lumOff val="80000"/>
            </a:schemeClr>
          </a:solid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22989315-197B-002F-9A95-DC25414FE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91844" y="2530185"/>
            <a:ext cx="6481041" cy="5155490"/>
          </a:xfrm>
          <a:prstGeom prst="rect">
            <a:avLst/>
          </a:prstGeom>
        </p:spPr>
      </p:pic>
      <p:sp>
        <p:nvSpPr>
          <p:cNvPr id="5" name="テキスト ボックス 4">
            <a:extLst>
              <a:ext uri="{FF2B5EF4-FFF2-40B4-BE49-F238E27FC236}">
                <a16:creationId xmlns:a16="http://schemas.microsoft.com/office/drawing/2014/main" id="{3A58ACED-8BF4-CA61-13C6-6EB8CB24E5C6}"/>
              </a:ext>
            </a:extLst>
          </p:cNvPr>
          <p:cNvSpPr txBox="1"/>
          <p:nvPr/>
        </p:nvSpPr>
        <p:spPr>
          <a:xfrm>
            <a:off x="1932210" y="8486893"/>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2025</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12</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11</a:t>
            </a:r>
            <a:r>
              <a:rPr lang="ja-JP" altLang="en-US" sz="1600" dirty="0">
                <a:latin typeface="BIZ UDPゴシック" panose="020B0400000000000000" pitchFamily="50" charset="-128"/>
                <a:ea typeface="BIZ UDPゴシック" panose="020B0400000000000000" pitchFamily="50" charset="-128"/>
              </a:rPr>
              <a:t>日</a:t>
            </a:r>
          </a:p>
        </p:txBody>
      </p:sp>
      <p:sp>
        <p:nvSpPr>
          <p:cNvPr id="6" name="テキスト ボックス 5">
            <a:extLst>
              <a:ext uri="{FF2B5EF4-FFF2-40B4-BE49-F238E27FC236}">
                <a16:creationId xmlns:a16="http://schemas.microsoft.com/office/drawing/2014/main" id="{A04653A5-7784-D5DC-4EDA-0F082B7F939D}"/>
              </a:ext>
            </a:extLst>
          </p:cNvPr>
          <p:cNvSpPr txBox="1"/>
          <p:nvPr/>
        </p:nvSpPr>
        <p:spPr>
          <a:xfrm>
            <a:off x="1932210" y="8897250"/>
            <a:ext cx="3157241"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ヴィンテージ・ヴィラ相模原より</a:t>
            </a:r>
          </a:p>
        </p:txBody>
      </p:sp>
      <p:sp>
        <p:nvSpPr>
          <p:cNvPr id="16" name="正方形/長方形 15">
            <a:extLst>
              <a:ext uri="{FF2B5EF4-FFF2-40B4-BE49-F238E27FC236}">
                <a16:creationId xmlns:a16="http://schemas.microsoft.com/office/drawing/2014/main" id="{C773EEA2-93D2-4366-9CD0-F3EEFA6F7CCF}"/>
              </a:ext>
            </a:extLst>
          </p:cNvPr>
          <p:cNvSpPr/>
          <p:nvPr/>
        </p:nvSpPr>
        <p:spPr>
          <a:xfrm>
            <a:off x="822617" y="911217"/>
            <a:ext cx="6819496" cy="646331"/>
          </a:xfrm>
          <a:prstGeom prst="rect">
            <a:avLst/>
          </a:prstGeom>
          <a:noFill/>
        </p:spPr>
        <p:txBody>
          <a:bodyPr wrap="none" lIns="91440" tIns="45720" rIns="91440" bIns="45720">
            <a:spAutoFit/>
          </a:bodyPr>
          <a:lstStyle/>
          <a:p>
            <a:pPr algn="ctr"/>
            <a:r>
              <a:rPr lang="ja-JP" altLang="en-US" sz="3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フードコミュニティさがみはら 様</a:t>
            </a:r>
          </a:p>
        </p:txBody>
      </p:sp>
      <p:sp>
        <p:nvSpPr>
          <p:cNvPr id="2" name="四角形: 角を丸くする 1">
            <a:extLst>
              <a:ext uri="{FF2B5EF4-FFF2-40B4-BE49-F238E27FC236}">
                <a16:creationId xmlns:a16="http://schemas.microsoft.com/office/drawing/2014/main" id="{5A089F73-D176-4897-CCF9-79BEC7F9A0D2}"/>
              </a:ext>
            </a:extLst>
          </p:cNvPr>
          <p:cNvSpPr/>
          <p:nvPr/>
        </p:nvSpPr>
        <p:spPr>
          <a:xfrm>
            <a:off x="9165770" y="394063"/>
            <a:ext cx="7968344" cy="9117874"/>
          </a:xfrm>
          <a:prstGeom prst="roundRect">
            <a:avLst/>
          </a:prstGeom>
          <a:solidFill>
            <a:schemeClr val="accent4">
              <a:lumMod val="20000"/>
              <a:lumOff val="80000"/>
            </a:schemeClr>
          </a:solid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CC9FF8-39BE-4EA5-0D6D-4AB6AC1A1483}"/>
              </a:ext>
            </a:extLst>
          </p:cNvPr>
          <p:cNvSpPr/>
          <p:nvPr/>
        </p:nvSpPr>
        <p:spPr>
          <a:xfrm>
            <a:off x="10496811" y="911216"/>
            <a:ext cx="5306261" cy="646331"/>
          </a:xfrm>
          <a:prstGeom prst="rect">
            <a:avLst/>
          </a:prstGeom>
          <a:noFill/>
        </p:spPr>
        <p:txBody>
          <a:bodyPr wrap="none" lIns="91440" tIns="45720" rIns="91440" bIns="45720">
            <a:spAutoFit/>
          </a:bodyPr>
          <a:lstStyle/>
          <a:p>
            <a:pPr algn="ctr"/>
            <a:r>
              <a:rPr lang="ja-JP" altLang="en-US" sz="3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フードバンク浜っ子南 様</a:t>
            </a:r>
          </a:p>
        </p:txBody>
      </p:sp>
      <p:pic>
        <p:nvPicPr>
          <p:cNvPr id="7" name="図 6">
            <a:extLst>
              <a:ext uri="{FF2B5EF4-FFF2-40B4-BE49-F238E27FC236}">
                <a16:creationId xmlns:a16="http://schemas.microsoft.com/office/drawing/2014/main" id="{0176DB97-B9B9-61AA-3836-862A76F35F67}"/>
              </a:ext>
            </a:extLst>
          </p:cNvPr>
          <p:cNvPicPr>
            <a:picLocks noChangeAspect="1"/>
          </p:cNvPicPr>
          <p:nvPr/>
        </p:nvPicPr>
        <p:blipFill>
          <a:blip r:embed="rId3">
            <a:extLst>
              <a:ext uri="{28A0092B-C50C-407E-A947-70E740481C1C}">
                <a14:useLocalDpi xmlns:a14="http://schemas.microsoft.com/office/drawing/2010/main" val="0"/>
              </a:ext>
            </a:extLst>
          </a:blip>
          <a:srcRect r="46176"/>
          <a:stretch>
            <a:fillRect/>
          </a:stretch>
        </p:blipFill>
        <p:spPr>
          <a:xfrm rot="5400000">
            <a:off x="10912351" y="938774"/>
            <a:ext cx="4635188" cy="6850394"/>
          </a:xfrm>
          <a:prstGeom prst="rect">
            <a:avLst/>
          </a:prstGeom>
        </p:spPr>
      </p:pic>
      <p:sp>
        <p:nvSpPr>
          <p:cNvPr id="8" name="テキスト ボックス 7">
            <a:extLst>
              <a:ext uri="{FF2B5EF4-FFF2-40B4-BE49-F238E27FC236}">
                <a16:creationId xmlns:a16="http://schemas.microsoft.com/office/drawing/2014/main" id="{A35EE452-25CF-051D-45A3-6254C21737DE}"/>
              </a:ext>
            </a:extLst>
          </p:cNvPr>
          <p:cNvSpPr txBox="1"/>
          <p:nvPr/>
        </p:nvSpPr>
        <p:spPr>
          <a:xfrm>
            <a:off x="9987639" y="6864499"/>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2025</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12</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24</a:t>
            </a:r>
            <a:r>
              <a:rPr lang="ja-JP" altLang="en-US" sz="1600" dirty="0">
                <a:latin typeface="BIZ UDPゴシック" panose="020B0400000000000000" pitchFamily="50" charset="-128"/>
                <a:ea typeface="BIZ UDPゴシック" panose="020B0400000000000000" pitchFamily="50" charset="-128"/>
              </a:rPr>
              <a:t>日</a:t>
            </a:r>
          </a:p>
        </p:txBody>
      </p:sp>
      <p:sp>
        <p:nvSpPr>
          <p:cNvPr id="9" name="テキスト ボックス 8">
            <a:extLst>
              <a:ext uri="{FF2B5EF4-FFF2-40B4-BE49-F238E27FC236}">
                <a16:creationId xmlns:a16="http://schemas.microsoft.com/office/drawing/2014/main" id="{AC78B764-52EE-CDFC-5722-92DE4D58864A}"/>
              </a:ext>
            </a:extLst>
          </p:cNvPr>
          <p:cNvSpPr txBox="1"/>
          <p:nvPr/>
        </p:nvSpPr>
        <p:spPr>
          <a:xfrm>
            <a:off x="9987639" y="7274856"/>
            <a:ext cx="3157241"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ヴィンテージ・ヴィラ洋光台より</a:t>
            </a:r>
          </a:p>
        </p:txBody>
      </p:sp>
      <p:pic>
        <p:nvPicPr>
          <p:cNvPr id="10" name="図 9">
            <a:extLst>
              <a:ext uri="{FF2B5EF4-FFF2-40B4-BE49-F238E27FC236}">
                <a16:creationId xmlns:a16="http://schemas.microsoft.com/office/drawing/2014/main" id="{8F6D1ABF-454D-9FBE-EF9F-F1AF0B9A93E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17191" y="6864499"/>
            <a:ext cx="3629711" cy="241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8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569D-2C39-AE17-CD47-3C1BBBF2002E}"/>
            </a:ext>
          </a:extLst>
        </p:cNvPr>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68D80242-BC2B-2B9B-32CD-880C7BE6D237}"/>
              </a:ext>
            </a:extLst>
          </p:cNvPr>
          <p:cNvSpPr/>
          <p:nvPr/>
        </p:nvSpPr>
        <p:spPr>
          <a:xfrm>
            <a:off x="548640" y="394063"/>
            <a:ext cx="16707394" cy="9117874"/>
          </a:xfrm>
          <a:prstGeom prst="roundRect">
            <a:avLst/>
          </a:prstGeom>
          <a:solidFill>
            <a:schemeClr val="accent4">
              <a:lumMod val="20000"/>
              <a:lumOff val="80000"/>
            </a:schemeClr>
          </a:solid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20E3C132-968C-FB04-2E57-93547DEF7075}"/>
              </a:ext>
            </a:extLst>
          </p:cNvPr>
          <p:cNvPicPr>
            <a:picLocks noChangeAspect="1"/>
          </p:cNvPicPr>
          <p:nvPr/>
        </p:nvPicPr>
        <p:blipFill>
          <a:blip r:embed="rId2">
            <a:extLst>
              <a:ext uri="{28A0092B-C50C-407E-A947-70E740481C1C}">
                <a14:useLocalDpi xmlns:a14="http://schemas.microsoft.com/office/drawing/2010/main" val="0"/>
              </a:ext>
            </a:extLst>
          </a:blip>
          <a:srcRect l="11947" r="28391"/>
          <a:stretch>
            <a:fillRect/>
          </a:stretch>
        </p:blipFill>
        <p:spPr>
          <a:xfrm>
            <a:off x="1429836" y="1867409"/>
            <a:ext cx="5329407" cy="6481042"/>
          </a:xfrm>
          <a:prstGeom prst="rect">
            <a:avLst/>
          </a:prstGeom>
        </p:spPr>
      </p:pic>
      <p:sp>
        <p:nvSpPr>
          <p:cNvPr id="8" name="テキスト ボックス 7">
            <a:extLst>
              <a:ext uri="{FF2B5EF4-FFF2-40B4-BE49-F238E27FC236}">
                <a16:creationId xmlns:a16="http://schemas.microsoft.com/office/drawing/2014/main" id="{280EE812-C388-1571-AC20-0213401DCEDD}"/>
              </a:ext>
            </a:extLst>
          </p:cNvPr>
          <p:cNvSpPr txBox="1"/>
          <p:nvPr/>
        </p:nvSpPr>
        <p:spPr>
          <a:xfrm>
            <a:off x="1768574" y="8486893"/>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2025</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12</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19</a:t>
            </a:r>
            <a:r>
              <a:rPr lang="ja-JP" altLang="en-US" sz="1600" dirty="0">
                <a:latin typeface="BIZ UDPゴシック" panose="020B0400000000000000" pitchFamily="50" charset="-128"/>
                <a:ea typeface="BIZ UDPゴシック" panose="020B0400000000000000" pitchFamily="50" charset="-128"/>
              </a:rPr>
              <a:t>日</a:t>
            </a:r>
          </a:p>
        </p:txBody>
      </p:sp>
      <p:sp>
        <p:nvSpPr>
          <p:cNvPr id="10" name="テキスト ボックス 9">
            <a:extLst>
              <a:ext uri="{FF2B5EF4-FFF2-40B4-BE49-F238E27FC236}">
                <a16:creationId xmlns:a16="http://schemas.microsoft.com/office/drawing/2014/main" id="{8855C605-7DBF-2D1E-BE61-E4DF91F05ED1}"/>
              </a:ext>
            </a:extLst>
          </p:cNvPr>
          <p:cNvSpPr txBox="1"/>
          <p:nvPr/>
        </p:nvSpPr>
        <p:spPr>
          <a:xfrm>
            <a:off x="1701901" y="8897250"/>
            <a:ext cx="3157241"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ヴィンテージ・ヴィラ横須賀より</a:t>
            </a:r>
          </a:p>
        </p:txBody>
      </p:sp>
      <p:sp>
        <p:nvSpPr>
          <p:cNvPr id="17" name="正方形/長方形 16">
            <a:extLst>
              <a:ext uri="{FF2B5EF4-FFF2-40B4-BE49-F238E27FC236}">
                <a16:creationId xmlns:a16="http://schemas.microsoft.com/office/drawing/2014/main" id="{3D60F343-6A1E-6EE7-BB2B-A660068E3DD6}"/>
              </a:ext>
            </a:extLst>
          </p:cNvPr>
          <p:cNvSpPr/>
          <p:nvPr/>
        </p:nvSpPr>
        <p:spPr>
          <a:xfrm>
            <a:off x="1429836" y="911218"/>
            <a:ext cx="6298519" cy="646331"/>
          </a:xfrm>
          <a:prstGeom prst="rect">
            <a:avLst/>
          </a:prstGeom>
          <a:noFill/>
        </p:spPr>
        <p:txBody>
          <a:bodyPr wrap="none" lIns="91440" tIns="45720" rIns="91440" bIns="45720">
            <a:spAutoFit/>
          </a:bodyPr>
          <a:lstStyle/>
          <a:p>
            <a:pPr algn="ctr"/>
            <a:r>
              <a:rPr lang="ja-JP" altLang="en-US" sz="3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神奈川フードバンク･プラス 様</a:t>
            </a:r>
          </a:p>
        </p:txBody>
      </p:sp>
      <p:sp>
        <p:nvSpPr>
          <p:cNvPr id="11" name="楕円 10">
            <a:extLst>
              <a:ext uri="{FF2B5EF4-FFF2-40B4-BE49-F238E27FC236}">
                <a16:creationId xmlns:a16="http://schemas.microsoft.com/office/drawing/2014/main" id="{34127462-7D85-38DF-9FE6-410C3E425094}"/>
              </a:ext>
            </a:extLst>
          </p:cNvPr>
          <p:cNvSpPr/>
          <p:nvPr/>
        </p:nvSpPr>
        <p:spPr>
          <a:xfrm>
            <a:off x="7088014" y="1234383"/>
            <a:ext cx="4955681" cy="48333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232A8C95-87C5-689C-ED49-05D5464A3E10}"/>
              </a:ext>
            </a:extLst>
          </p:cNvPr>
          <p:cNvSpPr/>
          <p:nvPr/>
        </p:nvSpPr>
        <p:spPr>
          <a:xfrm>
            <a:off x="10842960" y="3252909"/>
            <a:ext cx="5615700" cy="5397711"/>
          </a:xfrm>
          <a:prstGeom prst="ellipse">
            <a:avLst/>
          </a:prstGeom>
          <a:solidFill>
            <a:srgbClr val="FFE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526B544C-39C3-A0EB-0598-085AA8EC800F}"/>
              </a:ext>
            </a:extLst>
          </p:cNvPr>
          <p:cNvSpPr txBox="1"/>
          <p:nvPr/>
        </p:nvSpPr>
        <p:spPr>
          <a:xfrm>
            <a:off x="7876903" y="2446806"/>
            <a:ext cx="8581757" cy="3785652"/>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お世話になっております。</a:t>
            </a:r>
          </a:p>
          <a:p>
            <a:r>
              <a:rPr kumimoji="1" lang="en-US" altLang="ja-JP" sz="2000" b="1" dirty="0">
                <a:latin typeface="メイリオ" panose="020B0604030504040204" pitchFamily="50" charset="-128"/>
                <a:ea typeface="メイリオ" panose="020B0604030504040204" pitchFamily="50" charset="-128"/>
              </a:rPr>
              <a:t>NPO</a:t>
            </a:r>
            <a:r>
              <a:rPr kumimoji="1" lang="ja-JP" altLang="en-US" sz="2000" b="1" dirty="0">
                <a:latin typeface="メイリオ" panose="020B0604030504040204" pitchFamily="50" charset="-128"/>
                <a:ea typeface="メイリオ" panose="020B0604030504040204" pitchFamily="50" charset="-128"/>
              </a:rPr>
              <a:t>法人神奈川フードバンク・プラスの山田洋です。　</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先日はカレーと豚汁の提供ありがとうございました。　</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早速、</a:t>
            </a:r>
            <a:r>
              <a:rPr kumimoji="1" lang="en-US" altLang="ja-JP" sz="2000" b="1" dirty="0">
                <a:latin typeface="メイリオ" panose="020B0604030504040204" pitchFamily="50" charset="-128"/>
                <a:ea typeface="メイリオ" panose="020B0604030504040204" pitchFamily="50" charset="-128"/>
              </a:rPr>
              <a:t>21</a:t>
            </a:r>
            <a:r>
              <a:rPr kumimoji="1" lang="ja-JP" altLang="en-US" sz="2000" b="1" dirty="0">
                <a:latin typeface="メイリオ" panose="020B0604030504040204" pitchFamily="50" charset="-128"/>
                <a:ea typeface="メイリオ" panose="020B0604030504040204" pitchFamily="50" charset="-128"/>
              </a:rPr>
              <a:t>日の個人配布会（コロナ禍以降の生活困窮世帯）</a:t>
            </a:r>
            <a:r>
              <a:rPr kumimoji="1" lang="en-US" altLang="ja-JP" sz="2000" b="1" dirty="0">
                <a:latin typeface="メイリオ" panose="020B0604030504040204" pitchFamily="50" charset="-128"/>
                <a:ea typeface="メイリオ" panose="020B0604030504040204" pitchFamily="50" charset="-128"/>
              </a:rPr>
              <a:t>100</a:t>
            </a:r>
            <a:r>
              <a:rPr kumimoji="1" lang="ja-JP" altLang="en-US" sz="2000" b="1" dirty="0">
                <a:latin typeface="メイリオ" panose="020B0604030504040204" pitchFamily="50" charset="-128"/>
                <a:ea typeface="メイリオ" panose="020B0604030504040204" pitchFamily="50" charset="-128"/>
              </a:rPr>
              <a:t>世帯と</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母子福祉会</a:t>
            </a:r>
            <a:r>
              <a:rPr kumimoji="1" lang="en-US" altLang="ja-JP" sz="2000" b="1" dirty="0">
                <a:latin typeface="メイリオ" panose="020B0604030504040204" pitchFamily="50" charset="-128"/>
                <a:ea typeface="メイリオ" panose="020B0604030504040204" pitchFamily="50" charset="-128"/>
              </a:rPr>
              <a:t>20</a:t>
            </a:r>
            <a:r>
              <a:rPr kumimoji="1" lang="ja-JP" altLang="en-US" sz="2000" b="1" dirty="0">
                <a:latin typeface="メイリオ" panose="020B0604030504040204" pitchFamily="50" charset="-128"/>
                <a:ea typeface="メイリオ" panose="020B0604030504040204" pitchFamily="50" charset="-128"/>
              </a:rPr>
              <a:t>世帯に配布しました。</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年末・年始を控えて大変喜ばれました。</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残りは</a:t>
            </a:r>
            <a:r>
              <a:rPr kumimoji="1" lang="en-US" altLang="ja-JP" sz="2000" b="1" dirty="0">
                <a:latin typeface="メイリオ" panose="020B0604030504040204" pitchFamily="50" charset="-128"/>
                <a:ea typeface="メイリオ" panose="020B0604030504040204" pitchFamily="50" charset="-128"/>
              </a:rPr>
              <a:t>1</a:t>
            </a:r>
            <a:r>
              <a:rPr kumimoji="1" lang="ja-JP" altLang="en-US" sz="2000" b="1" dirty="0">
                <a:latin typeface="メイリオ" panose="020B0604030504040204" pitchFamily="50" charset="-128"/>
                <a:ea typeface="メイリオ" panose="020B0604030504040204" pitchFamily="50" charset="-128"/>
              </a:rPr>
              <a:t>月からの教会、市営アパート等で配っていきます。</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１世帯当たりの配布（６</a:t>
            </a:r>
            <a:r>
              <a:rPr kumimoji="1" lang="en-US" altLang="ja-JP" sz="2000" b="1" dirty="0">
                <a:latin typeface="メイリオ" panose="020B0604030504040204" pitchFamily="50" charset="-128"/>
                <a:ea typeface="メイリオ" panose="020B0604030504040204" pitchFamily="50" charset="-128"/>
              </a:rPr>
              <a:t>Kg</a:t>
            </a:r>
            <a:r>
              <a:rPr kumimoji="1" lang="ja-JP" altLang="en-US" sz="2000" b="1" dirty="0">
                <a:latin typeface="メイリオ" panose="020B0604030504040204" pitchFamily="50" charset="-128"/>
                <a:ea typeface="メイリオ" panose="020B0604030504040204" pitchFamily="50" charset="-128"/>
              </a:rPr>
              <a:t>）写真を添付しておきます。</a:t>
            </a:r>
          </a:p>
          <a:p>
            <a:endParaRPr kumimoji="1" lang="ja-JP" altLang="en-US"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　来年度もよろしくお願いいたします。</a:t>
            </a:r>
          </a:p>
          <a:p>
            <a:endParaRPr kumimoji="1" lang="ja-JP" altLang="en-US"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　　　　　　　　山田　洋</a:t>
            </a:r>
          </a:p>
        </p:txBody>
      </p:sp>
      <p:pic>
        <p:nvPicPr>
          <p:cNvPr id="3" name="図 2">
            <a:extLst>
              <a:ext uri="{FF2B5EF4-FFF2-40B4-BE49-F238E27FC236}">
                <a16:creationId xmlns:a16="http://schemas.microsoft.com/office/drawing/2014/main" id="{4B70B5BB-7C9F-922D-8F81-AFD91DD95D1A}"/>
              </a:ext>
            </a:extLst>
          </p:cNvPr>
          <p:cNvPicPr>
            <a:picLocks noChangeAspect="1"/>
          </p:cNvPicPr>
          <p:nvPr/>
        </p:nvPicPr>
        <p:blipFill>
          <a:blip r:embed="rId3">
            <a:extLst>
              <a:ext uri="{28A0092B-C50C-407E-A947-70E740481C1C}">
                <a14:useLocalDpi xmlns:a14="http://schemas.microsoft.com/office/drawing/2010/main" val="0"/>
              </a:ext>
            </a:extLst>
          </a:blip>
          <a:srcRect b="9941"/>
          <a:stretch>
            <a:fillRect/>
          </a:stretch>
        </p:blipFill>
        <p:spPr>
          <a:xfrm rot="5400000">
            <a:off x="12939700" y="4879905"/>
            <a:ext cx="3197915" cy="3840004"/>
          </a:xfrm>
          <a:prstGeom prst="rect">
            <a:avLst/>
          </a:prstGeom>
        </p:spPr>
      </p:pic>
      <p:sp>
        <p:nvSpPr>
          <p:cNvPr id="15" name="テキスト ボックス 14">
            <a:extLst>
              <a:ext uri="{FF2B5EF4-FFF2-40B4-BE49-F238E27FC236}">
                <a16:creationId xmlns:a16="http://schemas.microsoft.com/office/drawing/2014/main" id="{1FBE254F-8676-3EFB-8E60-B3ADE7648726}"/>
              </a:ext>
            </a:extLst>
          </p:cNvPr>
          <p:cNvSpPr txBox="1"/>
          <p:nvPr/>
        </p:nvSpPr>
        <p:spPr>
          <a:xfrm>
            <a:off x="10120271" y="1755669"/>
            <a:ext cx="5218612" cy="523220"/>
          </a:xfrm>
          <a:prstGeom prst="rect">
            <a:avLst/>
          </a:prstGeom>
          <a:noFill/>
        </p:spPr>
        <p:txBody>
          <a:bodyPr wrap="square" rtlCol="0">
            <a:spAutoFit/>
          </a:bodyPr>
          <a:lstStyle/>
          <a:p>
            <a:pPr algn="ctr"/>
            <a:r>
              <a:rPr kumimoji="1" lang="ja-JP" altLang="en-US" sz="2800" b="1" dirty="0">
                <a:solidFill>
                  <a:srgbClr val="0066FF"/>
                </a:solidFill>
                <a:latin typeface="BIZ UDPゴシック" panose="020B0400000000000000" pitchFamily="50" charset="-128"/>
                <a:ea typeface="BIZ UDPゴシック" panose="020B0400000000000000" pitchFamily="50" charset="-128"/>
              </a:rPr>
              <a:t>～お手紙をいただきました～</a:t>
            </a:r>
          </a:p>
        </p:txBody>
      </p:sp>
    </p:spTree>
    <p:extLst>
      <p:ext uri="{BB962C8B-B14F-4D97-AF65-F5344CB8AC3E}">
        <p14:creationId xmlns:p14="http://schemas.microsoft.com/office/powerpoint/2010/main" val="103039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549AFE-8E45-D200-08B1-014D31209C39}"/>
              </a:ext>
            </a:extLst>
          </p:cNvPr>
          <p:cNvPicPr>
            <a:picLocks noChangeAspect="1"/>
          </p:cNvPicPr>
          <p:nvPr/>
        </p:nvPicPr>
        <p:blipFill>
          <a:blip r:embed="rId2"/>
          <a:stretch>
            <a:fillRect/>
          </a:stretch>
        </p:blipFill>
        <p:spPr>
          <a:xfrm>
            <a:off x="410149" y="356217"/>
            <a:ext cx="11751371" cy="9193565"/>
          </a:xfrm>
          <a:prstGeom prst="rect">
            <a:avLst/>
          </a:prstGeom>
        </p:spPr>
      </p:pic>
      <p:sp>
        <p:nvSpPr>
          <p:cNvPr id="3" name="正方形/長方形 2">
            <a:extLst>
              <a:ext uri="{FF2B5EF4-FFF2-40B4-BE49-F238E27FC236}">
                <a16:creationId xmlns:a16="http://schemas.microsoft.com/office/drawing/2014/main" id="{1A85650B-9C14-B80E-0782-0B1E483BD439}"/>
              </a:ext>
            </a:extLst>
          </p:cNvPr>
          <p:cNvSpPr/>
          <p:nvPr/>
        </p:nvSpPr>
        <p:spPr>
          <a:xfrm>
            <a:off x="1429836" y="911218"/>
            <a:ext cx="6298519" cy="646331"/>
          </a:xfrm>
          <a:prstGeom prst="rect">
            <a:avLst/>
          </a:prstGeom>
          <a:noFill/>
        </p:spPr>
        <p:txBody>
          <a:bodyPr wrap="none" lIns="91440" tIns="45720" rIns="91440" bIns="45720">
            <a:spAutoFit/>
          </a:bodyPr>
          <a:lstStyle/>
          <a:p>
            <a:pPr algn="ctr"/>
            <a:r>
              <a:rPr lang="ja-JP" altLang="en-US" sz="36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神奈川フードバンク･プラス 様</a:t>
            </a:r>
          </a:p>
        </p:txBody>
      </p:sp>
      <p:pic>
        <p:nvPicPr>
          <p:cNvPr id="5" name="図 4">
            <a:extLst>
              <a:ext uri="{FF2B5EF4-FFF2-40B4-BE49-F238E27FC236}">
                <a16:creationId xmlns:a16="http://schemas.microsoft.com/office/drawing/2014/main" id="{B266929C-2CD0-265D-0033-88C9334260B6}"/>
              </a:ext>
            </a:extLst>
          </p:cNvPr>
          <p:cNvPicPr>
            <a:picLocks noChangeAspect="1"/>
          </p:cNvPicPr>
          <p:nvPr/>
        </p:nvPicPr>
        <p:blipFill>
          <a:blip r:embed="rId3">
            <a:extLst>
              <a:ext uri="{28A0092B-C50C-407E-A947-70E740481C1C}">
                <a14:useLocalDpi xmlns:a14="http://schemas.microsoft.com/office/drawing/2010/main" val="0"/>
              </a:ext>
            </a:extLst>
          </a:blip>
          <a:srcRect l="12816"/>
          <a:stretch>
            <a:fillRect/>
          </a:stretch>
        </p:blipFill>
        <p:spPr>
          <a:xfrm rot="5400000">
            <a:off x="1233150" y="2559652"/>
            <a:ext cx="6398396" cy="5504192"/>
          </a:xfrm>
          <a:prstGeom prst="rect">
            <a:avLst/>
          </a:prstGeom>
        </p:spPr>
      </p:pic>
      <p:sp>
        <p:nvSpPr>
          <p:cNvPr id="6" name="テキスト ボックス 5">
            <a:extLst>
              <a:ext uri="{FF2B5EF4-FFF2-40B4-BE49-F238E27FC236}">
                <a16:creationId xmlns:a16="http://schemas.microsoft.com/office/drawing/2014/main" id="{39C54B43-7DCA-3506-D69F-64B2DB577538}"/>
              </a:ext>
            </a:extLst>
          </p:cNvPr>
          <p:cNvSpPr txBox="1"/>
          <p:nvPr/>
        </p:nvSpPr>
        <p:spPr>
          <a:xfrm>
            <a:off x="1990645" y="8617523"/>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2026</a:t>
            </a:r>
            <a:r>
              <a:rPr lang="ja-JP" altLang="en-US" sz="1600" dirty="0">
                <a:latin typeface="BIZ UDPゴシック" panose="020B0400000000000000" pitchFamily="50" charset="-128"/>
                <a:ea typeface="BIZ UDPゴシック" panose="020B0400000000000000" pitchFamily="50" charset="-128"/>
              </a:rPr>
              <a:t>年１月</a:t>
            </a:r>
            <a:r>
              <a:rPr lang="en-US" altLang="ja-JP" sz="1600" dirty="0">
                <a:latin typeface="BIZ UDPゴシック" panose="020B0400000000000000" pitchFamily="50" charset="-128"/>
                <a:ea typeface="BIZ UDPゴシック" panose="020B0400000000000000" pitchFamily="50" charset="-128"/>
              </a:rPr>
              <a:t>23</a:t>
            </a:r>
            <a:r>
              <a:rPr lang="ja-JP" altLang="en-US" sz="1600" dirty="0">
                <a:latin typeface="BIZ UDPゴシック" panose="020B0400000000000000" pitchFamily="50" charset="-128"/>
                <a:ea typeface="BIZ UDPゴシック" panose="020B0400000000000000" pitchFamily="50" charset="-128"/>
              </a:rPr>
              <a:t>日</a:t>
            </a:r>
          </a:p>
        </p:txBody>
      </p:sp>
      <p:sp>
        <p:nvSpPr>
          <p:cNvPr id="7" name="テキスト ボックス 6">
            <a:extLst>
              <a:ext uri="{FF2B5EF4-FFF2-40B4-BE49-F238E27FC236}">
                <a16:creationId xmlns:a16="http://schemas.microsoft.com/office/drawing/2014/main" id="{53A1E88E-AE5E-76F5-C5B0-01F930A1C4C6}"/>
              </a:ext>
            </a:extLst>
          </p:cNvPr>
          <p:cNvSpPr txBox="1"/>
          <p:nvPr/>
        </p:nvSpPr>
        <p:spPr>
          <a:xfrm>
            <a:off x="1923972" y="9027880"/>
            <a:ext cx="4006565"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ヴィンテージ・ヴィラ向ケ丘遊園より</a:t>
            </a:r>
          </a:p>
        </p:txBody>
      </p:sp>
      <p:sp>
        <p:nvSpPr>
          <p:cNvPr id="8" name="テキスト ボックス 7">
            <a:extLst>
              <a:ext uri="{FF2B5EF4-FFF2-40B4-BE49-F238E27FC236}">
                <a16:creationId xmlns:a16="http://schemas.microsoft.com/office/drawing/2014/main" id="{7AC5B5D5-D20C-C41D-8717-26C2A8E24444}"/>
              </a:ext>
            </a:extLst>
          </p:cNvPr>
          <p:cNvSpPr txBox="1"/>
          <p:nvPr/>
        </p:nvSpPr>
        <p:spPr>
          <a:xfrm>
            <a:off x="7623852" y="5594143"/>
            <a:ext cx="3030583" cy="1015663"/>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今回は、鏡開きのあとの餅も一緒にお持ちいただきました。</a:t>
            </a:r>
          </a:p>
        </p:txBody>
      </p:sp>
      <p:pic>
        <p:nvPicPr>
          <p:cNvPr id="10" name="図 9">
            <a:extLst>
              <a:ext uri="{FF2B5EF4-FFF2-40B4-BE49-F238E27FC236}">
                <a16:creationId xmlns:a16="http://schemas.microsoft.com/office/drawing/2014/main" id="{42C5DD32-17BE-003F-8031-72A2B24BA0D8}"/>
              </a:ext>
            </a:extLst>
          </p:cNvPr>
          <p:cNvPicPr>
            <a:picLocks noChangeAspect="1"/>
          </p:cNvPicPr>
          <p:nvPr/>
        </p:nvPicPr>
        <p:blipFill>
          <a:blip r:embed="rId4"/>
          <a:stretch>
            <a:fillRect/>
          </a:stretch>
        </p:blipFill>
        <p:spPr>
          <a:xfrm>
            <a:off x="8675044" y="6609806"/>
            <a:ext cx="2505621" cy="1901140"/>
          </a:xfrm>
          <a:prstGeom prst="rect">
            <a:avLst/>
          </a:prstGeom>
        </p:spPr>
      </p:pic>
    </p:spTree>
    <p:extLst>
      <p:ext uri="{BB962C8B-B14F-4D97-AF65-F5344CB8AC3E}">
        <p14:creationId xmlns:p14="http://schemas.microsoft.com/office/powerpoint/2010/main" val="333167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2282E-574E-F53D-728E-ABE9E14103F6}"/>
            </a:ext>
          </a:extLst>
        </p:cNvPr>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1ADA7F1E-6A79-6293-FBAA-30F0498D95DA}"/>
              </a:ext>
            </a:extLst>
          </p:cNvPr>
          <p:cNvSpPr/>
          <p:nvPr/>
        </p:nvSpPr>
        <p:spPr>
          <a:xfrm>
            <a:off x="548639" y="394063"/>
            <a:ext cx="16707394" cy="9117874"/>
          </a:xfrm>
          <a:prstGeom prst="roundRect">
            <a:avLst/>
          </a:prstGeom>
          <a:solidFill>
            <a:schemeClr val="accent4">
              <a:lumMod val="20000"/>
              <a:lumOff val="80000"/>
            </a:schemeClr>
          </a:solid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F342AB5F-81CE-F3B4-1858-0B217FFBA5CD}"/>
              </a:ext>
            </a:extLst>
          </p:cNvPr>
          <p:cNvPicPr>
            <a:picLocks noChangeAspect="1"/>
          </p:cNvPicPr>
          <p:nvPr/>
        </p:nvPicPr>
        <p:blipFill>
          <a:blip r:embed="rId2">
            <a:extLst>
              <a:ext uri="{28A0092B-C50C-407E-A947-70E740481C1C}">
                <a14:useLocalDpi xmlns:a14="http://schemas.microsoft.com/office/drawing/2010/main" val="0"/>
              </a:ext>
            </a:extLst>
          </a:blip>
          <a:srcRect l="11947" r="28391"/>
          <a:stretch>
            <a:fillRect/>
          </a:stretch>
        </p:blipFill>
        <p:spPr>
          <a:xfrm>
            <a:off x="2273155" y="1977953"/>
            <a:ext cx="5329407" cy="6481042"/>
          </a:xfrm>
          <a:prstGeom prst="rect">
            <a:avLst/>
          </a:prstGeom>
        </p:spPr>
      </p:pic>
      <p:sp>
        <p:nvSpPr>
          <p:cNvPr id="8" name="テキスト ボックス 7">
            <a:extLst>
              <a:ext uri="{FF2B5EF4-FFF2-40B4-BE49-F238E27FC236}">
                <a16:creationId xmlns:a16="http://schemas.microsoft.com/office/drawing/2014/main" id="{91DE6E9A-54DD-5339-4EDC-D0556525734D}"/>
              </a:ext>
            </a:extLst>
          </p:cNvPr>
          <p:cNvSpPr txBox="1"/>
          <p:nvPr/>
        </p:nvSpPr>
        <p:spPr>
          <a:xfrm>
            <a:off x="3192426" y="8486893"/>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2025</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12</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19</a:t>
            </a:r>
            <a:r>
              <a:rPr lang="ja-JP" altLang="en-US" sz="1600" dirty="0">
                <a:latin typeface="BIZ UDPゴシック" panose="020B0400000000000000" pitchFamily="50" charset="-128"/>
                <a:ea typeface="BIZ UDPゴシック" panose="020B0400000000000000" pitchFamily="50" charset="-128"/>
              </a:rPr>
              <a:t>日</a:t>
            </a:r>
          </a:p>
        </p:txBody>
      </p:sp>
      <p:sp>
        <p:nvSpPr>
          <p:cNvPr id="10" name="テキスト ボックス 9">
            <a:extLst>
              <a:ext uri="{FF2B5EF4-FFF2-40B4-BE49-F238E27FC236}">
                <a16:creationId xmlns:a16="http://schemas.microsoft.com/office/drawing/2014/main" id="{A4363800-EE94-3009-3642-7A22AD2E7F2D}"/>
              </a:ext>
            </a:extLst>
          </p:cNvPr>
          <p:cNvSpPr txBox="1"/>
          <p:nvPr/>
        </p:nvSpPr>
        <p:spPr>
          <a:xfrm>
            <a:off x="3125753" y="8897250"/>
            <a:ext cx="3157241"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ヴィンテージ・ヴィラ横須賀より</a:t>
            </a:r>
          </a:p>
        </p:txBody>
      </p:sp>
      <p:sp>
        <p:nvSpPr>
          <p:cNvPr id="17" name="正方形/長方形 16">
            <a:extLst>
              <a:ext uri="{FF2B5EF4-FFF2-40B4-BE49-F238E27FC236}">
                <a16:creationId xmlns:a16="http://schemas.microsoft.com/office/drawing/2014/main" id="{43BBC99F-9510-037F-E3A9-B858F08B04FA}"/>
              </a:ext>
            </a:extLst>
          </p:cNvPr>
          <p:cNvSpPr/>
          <p:nvPr/>
        </p:nvSpPr>
        <p:spPr>
          <a:xfrm>
            <a:off x="5171683" y="710384"/>
            <a:ext cx="7266771" cy="707886"/>
          </a:xfrm>
          <a:prstGeom prst="rect">
            <a:avLst/>
          </a:prstGeom>
          <a:noFill/>
        </p:spPr>
        <p:txBody>
          <a:bodyPr wrap="square" lIns="91440" tIns="45720" rIns="91440" bIns="45720">
            <a:spAutoFit/>
          </a:bodyPr>
          <a:lstStyle/>
          <a:p>
            <a:pPr algn="ctr"/>
            <a:r>
              <a:rPr lang="ja-JP" altLang="en-US" sz="4000" b="1" dirty="0">
                <a:ln w="0"/>
                <a:solidFill>
                  <a:schemeClr val="accent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神奈川フードバンク･プラス 様</a:t>
            </a:r>
          </a:p>
        </p:txBody>
      </p:sp>
      <p:pic>
        <p:nvPicPr>
          <p:cNvPr id="2" name="図 1">
            <a:extLst>
              <a:ext uri="{FF2B5EF4-FFF2-40B4-BE49-F238E27FC236}">
                <a16:creationId xmlns:a16="http://schemas.microsoft.com/office/drawing/2014/main" id="{C6C9753D-354D-EFCF-9FB3-AD0D6692258E}"/>
              </a:ext>
            </a:extLst>
          </p:cNvPr>
          <p:cNvPicPr>
            <a:picLocks noChangeAspect="1"/>
          </p:cNvPicPr>
          <p:nvPr/>
        </p:nvPicPr>
        <p:blipFill>
          <a:blip r:embed="rId3">
            <a:extLst>
              <a:ext uri="{28A0092B-C50C-407E-A947-70E740481C1C}">
                <a14:useLocalDpi xmlns:a14="http://schemas.microsoft.com/office/drawing/2010/main" val="0"/>
              </a:ext>
            </a:extLst>
          </a:blip>
          <a:srcRect l="12816" r="-1886"/>
          <a:stretch>
            <a:fillRect/>
          </a:stretch>
        </p:blipFill>
        <p:spPr>
          <a:xfrm rot="5400000">
            <a:off x="9316468" y="2494276"/>
            <a:ext cx="6536838" cy="5504192"/>
          </a:xfrm>
          <a:prstGeom prst="rect">
            <a:avLst/>
          </a:prstGeom>
        </p:spPr>
      </p:pic>
      <p:sp>
        <p:nvSpPr>
          <p:cNvPr id="4" name="テキスト ボックス 3">
            <a:extLst>
              <a:ext uri="{FF2B5EF4-FFF2-40B4-BE49-F238E27FC236}">
                <a16:creationId xmlns:a16="http://schemas.microsoft.com/office/drawing/2014/main" id="{E8CDCCDF-CAC9-A88C-A9A5-80FF2954E196}"/>
              </a:ext>
            </a:extLst>
          </p:cNvPr>
          <p:cNvSpPr txBox="1"/>
          <p:nvPr/>
        </p:nvSpPr>
        <p:spPr>
          <a:xfrm>
            <a:off x="10163663" y="8495600"/>
            <a:ext cx="2080319"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2026</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1</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23</a:t>
            </a:r>
            <a:r>
              <a:rPr lang="ja-JP" altLang="en-US" sz="1600" dirty="0">
                <a:latin typeface="BIZ UDPゴシック" panose="020B0400000000000000" pitchFamily="50" charset="-128"/>
                <a:ea typeface="BIZ UDPゴシック" panose="020B0400000000000000" pitchFamily="50" charset="-128"/>
              </a:rPr>
              <a:t>日</a:t>
            </a:r>
          </a:p>
        </p:txBody>
      </p:sp>
      <p:sp>
        <p:nvSpPr>
          <p:cNvPr id="5" name="テキスト ボックス 4">
            <a:extLst>
              <a:ext uri="{FF2B5EF4-FFF2-40B4-BE49-F238E27FC236}">
                <a16:creationId xmlns:a16="http://schemas.microsoft.com/office/drawing/2014/main" id="{3D1E0105-4851-8DA2-E0E6-F369F19EE201}"/>
              </a:ext>
            </a:extLst>
          </p:cNvPr>
          <p:cNvSpPr txBox="1"/>
          <p:nvPr/>
        </p:nvSpPr>
        <p:spPr>
          <a:xfrm>
            <a:off x="10096990" y="8905957"/>
            <a:ext cx="4076210" cy="338554"/>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ヴィンテージ・ヴィラ向ケ丘遊園より</a:t>
            </a:r>
          </a:p>
        </p:txBody>
      </p:sp>
    </p:spTree>
    <p:extLst>
      <p:ext uri="{BB962C8B-B14F-4D97-AF65-F5344CB8AC3E}">
        <p14:creationId xmlns:p14="http://schemas.microsoft.com/office/powerpoint/2010/main" val="299245793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1014</TotalTime>
  <Words>350</Words>
  <Application>Microsoft Office PowerPoint</Application>
  <PresentationFormat>ユーザー設定</PresentationFormat>
  <Paragraphs>48</Paragraphs>
  <Slides>6</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BIZ UDPゴシック</vt:lpstr>
      <vt:lpstr>メイリオ</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SLF00051</dc:creator>
  <cp:lastModifiedBy>SLF00166</cp:lastModifiedBy>
  <cp:revision>14</cp:revision>
  <dcterms:created xsi:type="dcterms:W3CDTF">2025-12-12T06:10:44Z</dcterms:created>
  <dcterms:modified xsi:type="dcterms:W3CDTF">2026-05-24T23:10:39Z</dcterms:modified>
</cp:coreProperties>
</file>